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801600" cy="9601200" type="A3"/>
  <p:notesSz cx="9926638" cy="14355763"/>
  <p:defaultTextStyle>
    <a:defPPr>
      <a:defRPr lang="it-IT"/>
    </a:defPPr>
    <a:lvl1pPr marL="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>
          <p15:clr>
            <a:srgbClr val="A4A3A4"/>
          </p15:clr>
        </p15:guide>
        <p15:guide id="2" pos="40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015" autoAdjust="0"/>
    <p:restoredTop sz="96232" autoAdjust="0"/>
  </p:normalViewPr>
  <p:slideViewPr>
    <p:cSldViewPr>
      <p:cViewPr varScale="1">
        <p:scale>
          <a:sx n="77" d="100"/>
          <a:sy n="77" d="100"/>
        </p:scale>
        <p:origin x="2316" y="102"/>
      </p:cViewPr>
      <p:guideLst>
        <p:guide orient="horz" pos="3024"/>
        <p:guide pos="403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60120" y="2982596"/>
            <a:ext cx="10881360" cy="205803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DE49-7C27-4689-B4B3-7AD3822EAE06}" type="datetimeFigureOut">
              <a:rPr lang="it-IT" smtClean="0"/>
              <a:t>07/04/2022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D416C-A575-4C8C-8B0E-79B1D6484BC3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DE49-7C27-4689-B4B3-7AD3822EAE06}" type="datetimeFigureOut">
              <a:rPr lang="it-IT" smtClean="0"/>
              <a:t>07/04/2022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D416C-A575-4C8C-8B0E-79B1D6484BC3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12994959" y="537845"/>
            <a:ext cx="4031615" cy="11470323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95668" y="537845"/>
            <a:ext cx="11885930" cy="11470323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DE49-7C27-4689-B4B3-7AD3822EAE06}" type="datetimeFigureOut">
              <a:rPr lang="it-IT" smtClean="0"/>
              <a:t>07/04/2022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D416C-A575-4C8C-8B0E-79B1D6484BC3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DE49-7C27-4689-B4B3-7AD3822EAE06}" type="datetimeFigureOut">
              <a:rPr lang="it-IT" smtClean="0"/>
              <a:t>07/04/2022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D416C-A575-4C8C-8B0E-79B1D6484BC3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11238" y="6169661"/>
            <a:ext cx="10881360" cy="1906905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011238" y="4069399"/>
            <a:ext cx="10881360" cy="2100262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DE49-7C27-4689-B4B3-7AD3822EAE06}" type="datetimeFigureOut">
              <a:rPr lang="it-IT" smtClean="0"/>
              <a:t>07/04/2022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D416C-A575-4C8C-8B0E-79B1D6484BC3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95669" y="3135948"/>
            <a:ext cx="7958772" cy="8872220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9067800" y="3135948"/>
            <a:ext cx="7958773" cy="8872220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DE49-7C27-4689-B4B3-7AD3822EAE06}" type="datetimeFigureOut">
              <a:rPr lang="it-IT" smtClean="0"/>
              <a:t>07/04/2022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D416C-A575-4C8C-8B0E-79B1D6484BC3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40080" y="2149158"/>
            <a:ext cx="5656263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40080" y="3044825"/>
            <a:ext cx="5656263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503036" y="2149158"/>
            <a:ext cx="5658485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503036" y="3044825"/>
            <a:ext cx="5658485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DE49-7C27-4689-B4B3-7AD3822EAE06}" type="datetimeFigureOut">
              <a:rPr lang="it-IT" smtClean="0"/>
              <a:t>07/04/2022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D416C-A575-4C8C-8B0E-79B1D6484BC3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DE49-7C27-4689-B4B3-7AD3822EAE06}" type="datetimeFigureOut">
              <a:rPr lang="it-IT" smtClean="0"/>
              <a:t>07/04/2022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D416C-A575-4C8C-8B0E-79B1D6484BC3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DE49-7C27-4689-B4B3-7AD3822EAE06}" type="datetimeFigureOut">
              <a:rPr lang="it-IT" smtClean="0"/>
              <a:t>07/04/2022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D416C-A575-4C8C-8B0E-79B1D6484BC3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40081" y="382270"/>
            <a:ext cx="4211638" cy="162687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005070" y="382271"/>
            <a:ext cx="7156450" cy="8194358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40081" y="2009141"/>
            <a:ext cx="4211638" cy="6567488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DE49-7C27-4689-B4B3-7AD3822EAE06}" type="datetimeFigureOut">
              <a:rPr lang="it-IT" smtClean="0"/>
              <a:t>07/04/2022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D416C-A575-4C8C-8B0E-79B1D6484BC3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09203" y="6720840"/>
            <a:ext cx="7680960" cy="79343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2509203" y="7514273"/>
            <a:ext cx="7680960" cy="1126807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DE49-7C27-4689-B4B3-7AD3822EAE06}" type="datetimeFigureOut">
              <a:rPr lang="it-IT" smtClean="0"/>
              <a:t>07/04/2022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D416C-A575-4C8C-8B0E-79B1D6484BC3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40080" y="2240281"/>
            <a:ext cx="11521440" cy="6336348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640080" y="8898891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95DE49-7C27-4689-B4B3-7AD3822EAE06}" type="datetimeFigureOut">
              <a:rPr lang="it-IT" smtClean="0"/>
              <a:t>07/04/2022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373880" y="8898891"/>
            <a:ext cx="40538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9174480" y="8898891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2D416C-A575-4C8C-8B0E-79B1D6484BC3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80160" rtl="0" eaLnBrk="1" latinLnBrk="0" hangingPunct="1">
        <a:spcBef>
          <a:spcPct val="0"/>
        </a:spcBef>
        <a:buNone/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1280160" rtl="0" eaLnBrk="1" latinLnBrk="0" hangingPunct="1">
        <a:spcBef>
          <a:spcPct val="20000"/>
        </a:spcBef>
        <a:buFont typeface="Arial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1280160" rtl="0" eaLnBrk="1" latinLnBrk="0" hangingPunct="1">
        <a:spcBef>
          <a:spcPct val="20000"/>
        </a:spcBef>
        <a:buFont typeface="Arial" pitchFamily="34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504256" y="3288432"/>
            <a:ext cx="2016224" cy="30777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1400" dirty="0" smtClean="0"/>
              <a:t>EMISSIONE </a:t>
            </a:r>
            <a:r>
              <a:rPr lang="it-IT" sz="1400" dirty="0"/>
              <a:t>INGIUNZIONI 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3808512" y="7295038"/>
            <a:ext cx="1548000" cy="29238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1300" dirty="0" smtClean="0"/>
              <a:t>Vendita tramite IVG</a:t>
            </a:r>
            <a:endParaRPr lang="it-IT" sz="1300" dirty="0"/>
          </a:p>
        </p:txBody>
      </p:sp>
      <p:sp>
        <p:nvSpPr>
          <p:cNvPr id="9" name="CasellaDiTesto 8"/>
          <p:cNvSpPr txBox="1"/>
          <p:nvPr/>
        </p:nvSpPr>
        <p:spPr>
          <a:xfrm>
            <a:off x="4600600" y="5939372"/>
            <a:ext cx="1332000" cy="29238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1300" dirty="0"/>
              <a:t>Azioni esecutive</a:t>
            </a:r>
          </a:p>
        </p:txBody>
      </p:sp>
      <p:sp>
        <p:nvSpPr>
          <p:cNvPr id="10" name="CasellaDiTesto 9"/>
          <p:cNvSpPr txBox="1"/>
          <p:nvPr/>
        </p:nvSpPr>
        <p:spPr>
          <a:xfrm>
            <a:off x="7408728" y="5931242"/>
            <a:ext cx="1440000" cy="29238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1300" dirty="0"/>
              <a:t>Azioni cautelari</a:t>
            </a:r>
          </a:p>
        </p:txBody>
      </p:sp>
      <p:sp>
        <p:nvSpPr>
          <p:cNvPr id="12" name="CasellaDiTesto 11"/>
          <p:cNvSpPr txBox="1"/>
          <p:nvPr/>
        </p:nvSpPr>
        <p:spPr>
          <a:xfrm>
            <a:off x="1720280" y="4800600"/>
            <a:ext cx="2304256" cy="29238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1300" dirty="0" smtClean="0"/>
              <a:t>Tra € 1.000,00 e  </a:t>
            </a:r>
            <a:r>
              <a:rPr lang="it-IT" sz="1300" dirty="0"/>
              <a:t>€ 10.000,00</a:t>
            </a:r>
          </a:p>
        </p:txBody>
      </p:sp>
      <p:sp>
        <p:nvSpPr>
          <p:cNvPr id="13" name="CasellaDiTesto 12"/>
          <p:cNvSpPr txBox="1"/>
          <p:nvPr/>
        </p:nvSpPr>
        <p:spPr>
          <a:xfrm>
            <a:off x="4096544" y="4800600"/>
            <a:ext cx="1656000" cy="492443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1300" dirty="0"/>
              <a:t>Importi </a:t>
            </a:r>
            <a:r>
              <a:rPr lang="it-IT" sz="1300" dirty="0" smtClean="0"/>
              <a:t>&gt; </a:t>
            </a:r>
            <a:r>
              <a:rPr lang="it-IT" sz="1300" dirty="0"/>
              <a:t>€ </a:t>
            </a:r>
            <a:r>
              <a:rPr lang="it-IT" sz="1300" dirty="0" smtClean="0"/>
              <a:t>10.000,00</a:t>
            </a:r>
          </a:p>
          <a:p>
            <a:r>
              <a:rPr lang="it-IT" sz="1300" dirty="0" smtClean="0"/>
              <a:t>Dopo 60 </a:t>
            </a:r>
            <a:r>
              <a:rPr lang="it-IT" sz="1300" dirty="0" err="1" smtClean="0"/>
              <a:t>gg</a:t>
            </a:r>
            <a:endParaRPr lang="it-IT" sz="1300" dirty="0"/>
          </a:p>
        </p:txBody>
      </p:sp>
      <p:sp>
        <p:nvSpPr>
          <p:cNvPr id="14" name="CasellaDiTesto 13"/>
          <p:cNvSpPr txBox="1"/>
          <p:nvPr/>
        </p:nvSpPr>
        <p:spPr>
          <a:xfrm>
            <a:off x="1648368" y="4004156"/>
            <a:ext cx="1728000" cy="29238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1300" dirty="0" smtClean="0"/>
              <a:t>Notificato </a:t>
            </a:r>
            <a:r>
              <a:rPr lang="it-IT" sz="1300" dirty="0"/>
              <a:t>non riscosso</a:t>
            </a:r>
          </a:p>
        </p:txBody>
      </p:sp>
      <p:sp>
        <p:nvSpPr>
          <p:cNvPr id="19" name="CasellaDiTesto 18"/>
          <p:cNvSpPr txBox="1"/>
          <p:nvPr/>
        </p:nvSpPr>
        <p:spPr>
          <a:xfrm>
            <a:off x="0" y="4800600"/>
            <a:ext cx="1648272" cy="29238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1300" dirty="0"/>
              <a:t>Importi </a:t>
            </a:r>
            <a:r>
              <a:rPr lang="it-IT" sz="1300" dirty="0" smtClean="0"/>
              <a:t>&lt; € 1.000,00</a:t>
            </a:r>
            <a:endParaRPr lang="it-IT" sz="1300" dirty="0"/>
          </a:p>
        </p:txBody>
      </p:sp>
      <p:sp>
        <p:nvSpPr>
          <p:cNvPr id="30" name="CasellaDiTesto 29"/>
          <p:cNvSpPr txBox="1"/>
          <p:nvPr/>
        </p:nvSpPr>
        <p:spPr>
          <a:xfrm>
            <a:off x="5320680" y="6646965"/>
            <a:ext cx="1080120" cy="29238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1300" dirty="0" err="1"/>
              <a:t>Pign.c</a:t>
            </a:r>
            <a:r>
              <a:rPr lang="it-IT" sz="1300" dirty="0"/>
              <a:t>/o terzi</a:t>
            </a:r>
          </a:p>
        </p:txBody>
      </p:sp>
      <p:sp>
        <p:nvSpPr>
          <p:cNvPr id="31" name="CasellaDiTesto 30"/>
          <p:cNvSpPr txBox="1"/>
          <p:nvPr/>
        </p:nvSpPr>
        <p:spPr>
          <a:xfrm>
            <a:off x="3880520" y="6646965"/>
            <a:ext cx="1260000" cy="29238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1300" dirty="0" err="1"/>
              <a:t>Pign</a:t>
            </a:r>
            <a:r>
              <a:rPr lang="it-IT" sz="1300" dirty="0"/>
              <a:t>.Mobiliare</a:t>
            </a:r>
          </a:p>
        </p:txBody>
      </p:sp>
      <p:sp>
        <p:nvSpPr>
          <p:cNvPr id="32" name="CasellaDiTesto 31"/>
          <p:cNvSpPr txBox="1"/>
          <p:nvPr/>
        </p:nvSpPr>
        <p:spPr>
          <a:xfrm>
            <a:off x="0" y="6934997"/>
            <a:ext cx="1728000" cy="492443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1300" dirty="0"/>
              <a:t>Dopo 60 giorni </a:t>
            </a:r>
            <a:r>
              <a:rPr lang="it-IT" sz="1300" dirty="0" smtClean="0"/>
              <a:t>seguire </a:t>
            </a:r>
          </a:p>
          <a:p>
            <a:r>
              <a:rPr lang="it-IT" sz="1300" dirty="0" smtClean="0"/>
              <a:t>importi &gt; € 10.000,00</a:t>
            </a:r>
            <a:endParaRPr lang="it-IT" sz="1300" dirty="0"/>
          </a:p>
        </p:txBody>
      </p:sp>
      <p:sp>
        <p:nvSpPr>
          <p:cNvPr id="33" name="CasellaDiTesto 32"/>
          <p:cNvSpPr txBox="1"/>
          <p:nvPr/>
        </p:nvSpPr>
        <p:spPr>
          <a:xfrm>
            <a:off x="90000" y="5795356"/>
            <a:ext cx="1548000" cy="492443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1300" dirty="0"/>
              <a:t>sollecito ordinario </a:t>
            </a:r>
            <a:endParaRPr lang="it-IT" sz="1300" dirty="0" smtClean="0"/>
          </a:p>
          <a:p>
            <a:r>
              <a:rPr lang="it-IT" sz="1300" dirty="0" smtClean="0"/>
              <a:t>(</a:t>
            </a:r>
            <a:r>
              <a:rPr lang="it-IT" sz="1300" dirty="0"/>
              <a:t>lg.228 24/12/2012)</a:t>
            </a:r>
          </a:p>
        </p:txBody>
      </p:sp>
      <p:cxnSp>
        <p:nvCxnSpPr>
          <p:cNvPr id="36" name="Connettore 2 35"/>
          <p:cNvCxnSpPr/>
          <p:nvPr/>
        </p:nvCxnSpPr>
        <p:spPr>
          <a:xfrm>
            <a:off x="2512368" y="3596209"/>
            <a:ext cx="0" cy="407947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ttore 2 37"/>
          <p:cNvCxnSpPr>
            <a:stCxn id="14" idx="2"/>
            <a:endCxn id="19" idx="0"/>
          </p:cNvCxnSpPr>
          <p:nvPr/>
        </p:nvCxnSpPr>
        <p:spPr>
          <a:xfrm flipH="1">
            <a:off x="824136" y="4296544"/>
            <a:ext cx="1688232" cy="504056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CasellaDiTesto 42"/>
          <p:cNvSpPr txBox="1"/>
          <p:nvPr/>
        </p:nvSpPr>
        <p:spPr>
          <a:xfrm>
            <a:off x="1972296" y="5795356"/>
            <a:ext cx="1548000" cy="492443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1300" dirty="0"/>
              <a:t>sollecito ordinario </a:t>
            </a:r>
            <a:endParaRPr lang="it-IT" sz="1300" dirty="0" smtClean="0"/>
          </a:p>
          <a:p>
            <a:r>
              <a:rPr lang="it-IT" sz="1300" dirty="0" smtClean="0"/>
              <a:t>(</a:t>
            </a:r>
            <a:r>
              <a:rPr lang="it-IT" sz="1300" dirty="0"/>
              <a:t>lg.228 24/12/2012)</a:t>
            </a:r>
          </a:p>
        </p:txBody>
      </p:sp>
      <p:cxnSp>
        <p:nvCxnSpPr>
          <p:cNvPr id="45" name="Connettore 2 44"/>
          <p:cNvCxnSpPr>
            <a:stCxn id="14" idx="2"/>
            <a:endCxn id="12" idx="0"/>
          </p:cNvCxnSpPr>
          <p:nvPr/>
        </p:nvCxnSpPr>
        <p:spPr>
          <a:xfrm>
            <a:off x="2512368" y="4296544"/>
            <a:ext cx="360040" cy="504056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ttore 2 47"/>
          <p:cNvCxnSpPr>
            <a:stCxn id="14" idx="2"/>
            <a:endCxn id="13" idx="0"/>
          </p:cNvCxnSpPr>
          <p:nvPr/>
        </p:nvCxnSpPr>
        <p:spPr>
          <a:xfrm>
            <a:off x="2512368" y="4296544"/>
            <a:ext cx="2412176" cy="504056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CasellaDiTesto 51"/>
          <p:cNvSpPr txBox="1"/>
          <p:nvPr/>
        </p:nvSpPr>
        <p:spPr>
          <a:xfrm>
            <a:off x="1882296" y="6934997"/>
            <a:ext cx="1728000" cy="492443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1300" dirty="0"/>
              <a:t>Dopo </a:t>
            </a:r>
            <a:r>
              <a:rPr lang="it-IT" sz="1300" dirty="0" smtClean="0"/>
              <a:t>30 </a:t>
            </a:r>
            <a:r>
              <a:rPr lang="it-IT" sz="1300" dirty="0"/>
              <a:t>giorni </a:t>
            </a:r>
            <a:r>
              <a:rPr lang="it-IT" sz="1300" dirty="0" smtClean="0"/>
              <a:t>seguire </a:t>
            </a:r>
          </a:p>
          <a:p>
            <a:r>
              <a:rPr lang="it-IT" sz="1300" dirty="0" smtClean="0"/>
              <a:t>importi &gt; </a:t>
            </a:r>
            <a:r>
              <a:rPr lang="it-IT" sz="1300" dirty="0"/>
              <a:t>€ 10.000,00</a:t>
            </a:r>
          </a:p>
        </p:txBody>
      </p:sp>
      <p:sp>
        <p:nvSpPr>
          <p:cNvPr id="53" name="CasellaDiTesto 52"/>
          <p:cNvSpPr txBox="1"/>
          <p:nvPr/>
        </p:nvSpPr>
        <p:spPr>
          <a:xfrm>
            <a:off x="6886840" y="6646967"/>
            <a:ext cx="1404000" cy="29238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1300" dirty="0" smtClean="0"/>
              <a:t>Preavvisi di fermo</a:t>
            </a:r>
            <a:endParaRPr lang="it-IT" sz="1300" dirty="0"/>
          </a:p>
        </p:txBody>
      </p:sp>
      <p:sp>
        <p:nvSpPr>
          <p:cNvPr id="54" name="CasellaDiTesto 53"/>
          <p:cNvSpPr txBox="1"/>
          <p:nvPr/>
        </p:nvSpPr>
        <p:spPr>
          <a:xfrm>
            <a:off x="8758864" y="6590927"/>
            <a:ext cx="1440000" cy="492443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1300" dirty="0" smtClean="0"/>
              <a:t>Preavvisi iscrizioni ipotecarie</a:t>
            </a:r>
            <a:endParaRPr lang="it-IT" sz="1300" dirty="0"/>
          </a:p>
        </p:txBody>
      </p:sp>
      <p:sp>
        <p:nvSpPr>
          <p:cNvPr id="55" name="CasellaDiTesto 54"/>
          <p:cNvSpPr txBox="1"/>
          <p:nvPr/>
        </p:nvSpPr>
        <p:spPr>
          <a:xfrm>
            <a:off x="8668864" y="7496544"/>
            <a:ext cx="1620000" cy="492443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1300" dirty="0"/>
              <a:t>Dopo </a:t>
            </a:r>
            <a:r>
              <a:rPr lang="it-IT" sz="1300" dirty="0" smtClean="0"/>
              <a:t>30 </a:t>
            </a:r>
            <a:r>
              <a:rPr lang="it-IT" sz="1300" dirty="0"/>
              <a:t>giorni </a:t>
            </a:r>
            <a:r>
              <a:rPr lang="it-IT" sz="1300" dirty="0" err="1" smtClean="0"/>
              <a:t>iscriz</a:t>
            </a:r>
            <a:r>
              <a:rPr lang="it-IT" sz="1300" dirty="0" smtClean="0"/>
              <a:t>. ipoteca</a:t>
            </a:r>
            <a:endParaRPr lang="it-IT" sz="1300" dirty="0"/>
          </a:p>
        </p:txBody>
      </p:sp>
      <p:sp>
        <p:nvSpPr>
          <p:cNvPr id="56" name="CasellaDiTesto 55"/>
          <p:cNvSpPr txBox="1"/>
          <p:nvPr/>
        </p:nvSpPr>
        <p:spPr>
          <a:xfrm>
            <a:off x="6760840" y="7496544"/>
            <a:ext cx="1656000" cy="492443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1300" dirty="0"/>
              <a:t>Dopo </a:t>
            </a:r>
            <a:r>
              <a:rPr lang="it-IT" sz="1300" dirty="0" smtClean="0"/>
              <a:t>30 </a:t>
            </a:r>
            <a:r>
              <a:rPr lang="it-IT" sz="1300" dirty="0"/>
              <a:t>giorni </a:t>
            </a:r>
            <a:r>
              <a:rPr lang="it-IT" sz="1300" dirty="0" smtClean="0"/>
              <a:t>fermo amministrativo</a:t>
            </a:r>
            <a:endParaRPr lang="it-IT" sz="1300" dirty="0"/>
          </a:p>
        </p:txBody>
      </p:sp>
      <p:sp>
        <p:nvSpPr>
          <p:cNvPr id="57" name="CasellaDiTesto 56"/>
          <p:cNvSpPr txBox="1"/>
          <p:nvPr/>
        </p:nvSpPr>
        <p:spPr>
          <a:xfrm>
            <a:off x="10289232" y="8172489"/>
            <a:ext cx="2448272" cy="89255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1300" dirty="0" smtClean="0"/>
              <a:t>Dopo 6 mesi si procede all’esecuzione immobiliare, vendita asta, no </a:t>
            </a:r>
            <a:r>
              <a:rPr lang="it-IT" sz="1300" dirty="0" err="1" smtClean="0"/>
              <a:t>abit</a:t>
            </a:r>
            <a:r>
              <a:rPr lang="it-IT" sz="1300" dirty="0" smtClean="0"/>
              <a:t>. Principale e debiti &lt; 120.000,00€</a:t>
            </a:r>
            <a:endParaRPr lang="it-IT" sz="1300" dirty="0"/>
          </a:p>
        </p:txBody>
      </p:sp>
      <p:sp>
        <p:nvSpPr>
          <p:cNvPr id="59" name="CasellaDiTesto 58"/>
          <p:cNvSpPr txBox="1"/>
          <p:nvPr/>
        </p:nvSpPr>
        <p:spPr>
          <a:xfrm>
            <a:off x="72008" y="8196589"/>
            <a:ext cx="3448472" cy="492443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1300" dirty="0"/>
              <a:t>SE ENTRO UN ANNO NON SI PROCEDE AD ALCUNA </a:t>
            </a:r>
            <a:r>
              <a:rPr lang="it-IT" sz="1300" dirty="0" smtClean="0"/>
              <a:t>AZIONE ESECUTIVA/CAUTELARE </a:t>
            </a:r>
            <a:endParaRPr lang="it-IT" sz="1300" dirty="0"/>
          </a:p>
        </p:txBody>
      </p:sp>
      <p:sp>
        <p:nvSpPr>
          <p:cNvPr id="61" name="CasellaDiTesto 60"/>
          <p:cNvSpPr txBox="1"/>
          <p:nvPr/>
        </p:nvSpPr>
        <p:spPr>
          <a:xfrm>
            <a:off x="72008" y="9010163"/>
            <a:ext cx="8489032" cy="492443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1300" dirty="0"/>
              <a:t>SI INVIA UNA INTIMAZIONE  E SE ENTRO 5 GG NON SI </a:t>
            </a:r>
            <a:r>
              <a:rPr lang="it-IT" sz="1300" dirty="0" smtClean="0"/>
              <a:t>PAGA EMISSIONE </a:t>
            </a:r>
            <a:r>
              <a:rPr lang="it-IT" sz="1300" dirty="0" err="1"/>
              <a:t>DI</a:t>
            </a:r>
            <a:r>
              <a:rPr lang="it-IT" sz="1300" dirty="0"/>
              <a:t> AZIONI ESECUTIVE E </a:t>
            </a:r>
            <a:r>
              <a:rPr lang="it-IT" sz="1300" dirty="0" smtClean="0"/>
              <a:t>CAUTELARI. L’INTIMAZIONE </a:t>
            </a:r>
            <a:r>
              <a:rPr lang="it-IT" sz="1300" dirty="0"/>
              <a:t>HA VALIDITA’ 180 GIORNI, SE NON SI PROCEDE </a:t>
            </a:r>
            <a:r>
              <a:rPr lang="it-IT" sz="1300" dirty="0" smtClean="0"/>
              <a:t>INVIO </a:t>
            </a:r>
            <a:r>
              <a:rPr lang="it-IT" sz="1300" dirty="0" err="1"/>
              <a:t>DI</a:t>
            </a:r>
            <a:r>
              <a:rPr lang="it-IT" sz="1300" dirty="0"/>
              <a:t> UNA NUOVA INTIMAZIONE</a:t>
            </a:r>
          </a:p>
        </p:txBody>
      </p:sp>
      <p:sp>
        <p:nvSpPr>
          <p:cNvPr id="72" name="CasellaDiTesto 71"/>
          <p:cNvSpPr txBox="1"/>
          <p:nvPr/>
        </p:nvSpPr>
        <p:spPr>
          <a:xfrm>
            <a:off x="1864296" y="38780"/>
            <a:ext cx="1440160" cy="3693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800" b="1" dirty="0" smtClean="0"/>
              <a:t>ANTE 2020</a:t>
            </a:r>
            <a:endParaRPr lang="it-IT" sz="1800" b="1" dirty="0"/>
          </a:p>
        </p:txBody>
      </p:sp>
      <p:sp>
        <p:nvSpPr>
          <p:cNvPr id="73" name="CasellaDiTesto 72"/>
          <p:cNvSpPr txBox="1"/>
          <p:nvPr/>
        </p:nvSpPr>
        <p:spPr>
          <a:xfrm flipH="1">
            <a:off x="7696944" y="26293"/>
            <a:ext cx="1584176" cy="3693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800" b="1" dirty="0"/>
              <a:t>POST 2020</a:t>
            </a:r>
          </a:p>
        </p:txBody>
      </p:sp>
      <p:sp>
        <p:nvSpPr>
          <p:cNvPr id="83" name="CasellaDiTesto 82"/>
          <p:cNvSpPr txBox="1"/>
          <p:nvPr/>
        </p:nvSpPr>
        <p:spPr>
          <a:xfrm>
            <a:off x="244116" y="642573"/>
            <a:ext cx="1152128" cy="55399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1500" dirty="0" smtClean="0"/>
              <a:t>ENTRATE TRIBUTARIE</a:t>
            </a:r>
            <a:endParaRPr lang="it-IT" sz="1500" dirty="0"/>
          </a:p>
        </p:txBody>
      </p:sp>
      <p:sp>
        <p:nvSpPr>
          <p:cNvPr id="84" name="CasellaDiTesto 83"/>
          <p:cNvSpPr txBox="1"/>
          <p:nvPr/>
        </p:nvSpPr>
        <p:spPr>
          <a:xfrm>
            <a:off x="1792288" y="642573"/>
            <a:ext cx="1440160" cy="55399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1500" dirty="0" smtClean="0"/>
              <a:t>ENTRATE EXTRA TRIBUTARIE</a:t>
            </a:r>
            <a:endParaRPr lang="it-IT" sz="1500" dirty="0"/>
          </a:p>
        </p:txBody>
      </p:sp>
      <p:sp>
        <p:nvSpPr>
          <p:cNvPr id="85" name="CasellaDiTesto 84"/>
          <p:cNvSpPr txBox="1"/>
          <p:nvPr/>
        </p:nvSpPr>
        <p:spPr>
          <a:xfrm>
            <a:off x="3484476" y="696144"/>
            <a:ext cx="1296144" cy="32316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1500" dirty="0" smtClean="0"/>
              <a:t>SPESE </a:t>
            </a:r>
            <a:r>
              <a:rPr lang="it-IT" sz="1500" dirty="0" err="1" smtClean="0"/>
              <a:t>DI</a:t>
            </a:r>
            <a:r>
              <a:rPr lang="it-IT" sz="1500" dirty="0" smtClean="0"/>
              <a:t> LITE</a:t>
            </a:r>
            <a:endParaRPr lang="it-IT" sz="1500" dirty="0"/>
          </a:p>
        </p:txBody>
      </p:sp>
      <p:sp>
        <p:nvSpPr>
          <p:cNvPr id="86" name="CasellaDiTesto 85"/>
          <p:cNvSpPr txBox="1"/>
          <p:nvPr/>
        </p:nvSpPr>
        <p:spPr>
          <a:xfrm>
            <a:off x="-7912" y="1460356"/>
            <a:ext cx="1656184" cy="32316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1500" dirty="0" smtClean="0"/>
              <a:t>ACC. ORDINARIO</a:t>
            </a:r>
            <a:endParaRPr lang="it-IT" sz="1500" dirty="0"/>
          </a:p>
        </p:txBody>
      </p:sp>
      <p:sp>
        <p:nvSpPr>
          <p:cNvPr id="87" name="CasellaDiTesto 86"/>
          <p:cNvSpPr txBox="1"/>
          <p:nvPr/>
        </p:nvSpPr>
        <p:spPr>
          <a:xfrm>
            <a:off x="1972308" y="1475165"/>
            <a:ext cx="1080120" cy="32316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1500" dirty="0" smtClean="0"/>
              <a:t>SOLLECITO</a:t>
            </a:r>
            <a:endParaRPr lang="it-IT" sz="1500" dirty="0"/>
          </a:p>
        </p:txBody>
      </p:sp>
      <p:sp>
        <p:nvSpPr>
          <p:cNvPr id="88" name="CasellaDiTesto 87"/>
          <p:cNvSpPr txBox="1"/>
          <p:nvPr/>
        </p:nvSpPr>
        <p:spPr>
          <a:xfrm>
            <a:off x="3376464" y="1294274"/>
            <a:ext cx="1512168" cy="78483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1500" dirty="0" smtClean="0"/>
              <a:t>SENTENZA CON FORMULA ESECUTIVA</a:t>
            </a:r>
            <a:endParaRPr lang="it-IT" sz="1500" dirty="0"/>
          </a:p>
        </p:txBody>
      </p:sp>
      <p:sp>
        <p:nvSpPr>
          <p:cNvPr id="90" name="CasellaDiTesto 89"/>
          <p:cNvSpPr txBox="1"/>
          <p:nvPr/>
        </p:nvSpPr>
        <p:spPr>
          <a:xfrm>
            <a:off x="5608712" y="486070"/>
            <a:ext cx="1728192" cy="55399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1500" dirty="0" smtClean="0"/>
              <a:t>ENTRATE TRIBUTARIE</a:t>
            </a:r>
            <a:endParaRPr lang="it-IT" sz="1500" dirty="0"/>
          </a:p>
        </p:txBody>
      </p:sp>
      <p:sp>
        <p:nvSpPr>
          <p:cNvPr id="91" name="CasellaDiTesto 90"/>
          <p:cNvSpPr txBox="1"/>
          <p:nvPr/>
        </p:nvSpPr>
        <p:spPr>
          <a:xfrm>
            <a:off x="7620980" y="486070"/>
            <a:ext cx="1728192" cy="55399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1500" dirty="0" smtClean="0"/>
              <a:t>ENTRATE EXTRA TRIBUTARIE</a:t>
            </a:r>
            <a:endParaRPr lang="it-IT" sz="1500" dirty="0"/>
          </a:p>
        </p:txBody>
      </p:sp>
      <p:sp>
        <p:nvSpPr>
          <p:cNvPr id="92" name="CasellaDiTesto 91"/>
          <p:cNvSpPr txBox="1"/>
          <p:nvPr/>
        </p:nvSpPr>
        <p:spPr>
          <a:xfrm>
            <a:off x="9673208" y="601487"/>
            <a:ext cx="1728192" cy="32316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1500" dirty="0" smtClean="0"/>
              <a:t>SPESE </a:t>
            </a:r>
            <a:r>
              <a:rPr lang="it-IT" sz="1500" dirty="0" err="1" smtClean="0"/>
              <a:t>DI</a:t>
            </a:r>
            <a:r>
              <a:rPr lang="it-IT" sz="1500" dirty="0" smtClean="0"/>
              <a:t> LITE</a:t>
            </a:r>
            <a:endParaRPr lang="it-IT" sz="1500" dirty="0"/>
          </a:p>
        </p:txBody>
      </p:sp>
      <p:sp>
        <p:nvSpPr>
          <p:cNvPr id="93" name="CasellaDiTesto 92"/>
          <p:cNvSpPr txBox="1"/>
          <p:nvPr/>
        </p:nvSpPr>
        <p:spPr>
          <a:xfrm>
            <a:off x="5608712" y="2088684"/>
            <a:ext cx="1728192" cy="32316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1500" dirty="0" smtClean="0"/>
              <a:t>ACC. ESECUTIVO</a:t>
            </a:r>
            <a:endParaRPr lang="it-IT" sz="1500" dirty="0"/>
          </a:p>
        </p:txBody>
      </p:sp>
      <p:sp>
        <p:nvSpPr>
          <p:cNvPr id="94" name="CasellaDiTesto 93"/>
          <p:cNvSpPr txBox="1"/>
          <p:nvPr/>
        </p:nvSpPr>
        <p:spPr>
          <a:xfrm>
            <a:off x="7620980" y="1440612"/>
            <a:ext cx="1728192" cy="32316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1500" dirty="0" smtClean="0"/>
              <a:t>SOLLECITO</a:t>
            </a:r>
            <a:endParaRPr lang="it-IT" sz="1500" dirty="0"/>
          </a:p>
        </p:txBody>
      </p:sp>
      <p:sp>
        <p:nvSpPr>
          <p:cNvPr id="95" name="CasellaDiTesto 94"/>
          <p:cNvSpPr txBox="1"/>
          <p:nvPr/>
        </p:nvSpPr>
        <p:spPr>
          <a:xfrm>
            <a:off x="9565196" y="1259721"/>
            <a:ext cx="1944216" cy="55399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1500" dirty="0" smtClean="0"/>
              <a:t>SENTENZA CON FORMULA ESECUTIVA</a:t>
            </a:r>
            <a:endParaRPr lang="it-IT" sz="1500" dirty="0"/>
          </a:p>
        </p:txBody>
      </p:sp>
      <p:sp>
        <p:nvSpPr>
          <p:cNvPr id="96" name="CasellaDiTesto 95"/>
          <p:cNvSpPr txBox="1"/>
          <p:nvPr/>
        </p:nvSpPr>
        <p:spPr>
          <a:xfrm>
            <a:off x="7590910" y="2088684"/>
            <a:ext cx="1728192" cy="32316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1500" dirty="0" smtClean="0"/>
              <a:t>ACC. ESECUTIVO</a:t>
            </a:r>
            <a:endParaRPr lang="it-IT" sz="1500" dirty="0"/>
          </a:p>
        </p:txBody>
      </p:sp>
      <p:sp>
        <p:nvSpPr>
          <p:cNvPr id="97" name="CasellaDiTesto 96"/>
          <p:cNvSpPr txBox="1"/>
          <p:nvPr/>
        </p:nvSpPr>
        <p:spPr>
          <a:xfrm>
            <a:off x="9785176" y="2088684"/>
            <a:ext cx="1480120" cy="32316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1500" dirty="0" smtClean="0"/>
              <a:t>ACC. ESECUTIVO</a:t>
            </a:r>
            <a:endParaRPr lang="it-IT" sz="1500" dirty="0"/>
          </a:p>
        </p:txBody>
      </p:sp>
      <p:sp>
        <p:nvSpPr>
          <p:cNvPr id="98" name="CasellaDiTesto 97"/>
          <p:cNvSpPr txBox="1"/>
          <p:nvPr/>
        </p:nvSpPr>
        <p:spPr>
          <a:xfrm>
            <a:off x="7264896" y="3000400"/>
            <a:ext cx="2380220" cy="32316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1500" dirty="0" smtClean="0"/>
              <a:t>NOTIFICATO NON RISCOSSO</a:t>
            </a:r>
            <a:endParaRPr lang="it-IT" sz="1500" dirty="0"/>
          </a:p>
        </p:txBody>
      </p:sp>
      <p:sp>
        <p:nvSpPr>
          <p:cNvPr id="99" name="CasellaDiTesto 98"/>
          <p:cNvSpPr txBox="1"/>
          <p:nvPr/>
        </p:nvSpPr>
        <p:spPr>
          <a:xfrm>
            <a:off x="5824736" y="3724548"/>
            <a:ext cx="2736304" cy="69249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1300" dirty="0" smtClean="0"/>
              <a:t>Decorso il termine  di proposizione del ricorso per le entrate tributarie</a:t>
            </a:r>
          </a:p>
          <a:p>
            <a:r>
              <a:rPr lang="it-IT" sz="1300" dirty="0" smtClean="0"/>
              <a:t>ITER POST INGIUNZIONE</a:t>
            </a:r>
            <a:endParaRPr lang="it-IT" sz="1300" dirty="0"/>
          </a:p>
        </p:txBody>
      </p:sp>
      <p:sp>
        <p:nvSpPr>
          <p:cNvPr id="100" name="CasellaDiTesto 99"/>
          <p:cNvSpPr txBox="1"/>
          <p:nvPr/>
        </p:nvSpPr>
        <p:spPr>
          <a:xfrm>
            <a:off x="8633048" y="3724548"/>
            <a:ext cx="3024336" cy="492443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1300" dirty="0"/>
              <a:t>Dopo 6</a:t>
            </a:r>
            <a:r>
              <a:rPr lang="it-IT" sz="1300" dirty="0" smtClean="0"/>
              <a:t>0 </a:t>
            </a:r>
            <a:r>
              <a:rPr lang="it-IT" sz="1300" dirty="0"/>
              <a:t>giorni </a:t>
            </a:r>
            <a:r>
              <a:rPr lang="it-IT" sz="1300" dirty="0" smtClean="0"/>
              <a:t>dalla notifica </a:t>
            </a:r>
            <a:r>
              <a:rPr lang="it-IT" sz="1300" b="1" dirty="0" smtClean="0"/>
              <a:t>per le extra tributarie</a:t>
            </a:r>
            <a:r>
              <a:rPr lang="it-IT" sz="1300" dirty="0" smtClean="0"/>
              <a:t> ITER POST INGIUNZIONE</a:t>
            </a:r>
          </a:p>
        </p:txBody>
      </p:sp>
      <p:sp>
        <p:nvSpPr>
          <p:cNvPr id="101" name="CasellaDiTesto 100"/>
          <p:cNvSpPr txBox="1"/>
          <p:nvPr/>
        </p:nvSpPr>
        <p:spPr>
          <a:xfrm>
            <a:off x="10001200" y="2858125"/>
            <a:ext cx="2800400" cy="64633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La sospensione (120 </a:t>
            </a:r>
            <a:r>
              <a:rPr lang="it-IT" sz="1200" dirty="0" err="1" smtClean="0"/>
              <a:t>gg</a:t>
            </a:r>
            <a:r>
              <a:rPr lang="it-IT" sz="1200" dirty="0" smtClean="0"/>
              <a:t>) opera solo per le proc. Esecutive e solo in caso di avviso di accertamento impugnato sub </a:t>
            </a:r>
            <a:r>
              <a:rPr lang="it-IT" sz="1200" dirty="0" err="1" smtClean="0"/>
              <a:t>iudice</a:t>
            </a:r>
            <a:endParaRPr lang="it-IT" sz="1200" dirty="0" smtClean="0"/>
          </a:p>
        </p:txBody>
      </p:sp>
      <p:cxnSp>
        <p:nvCxnSpPr>
          <p:cNvPr id="104" name="Connettore 2 103"/>
          <p:cNvCxnSpPr/>
          <p:nvPr/>
        </p:nvCxnSpPr>
        <p:spPr>
          <a:xfrm>
            <a:off x="820180" y="1196571"/>
            <a:ext cx="0" cy="263785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Connettore 2 106"/>
          <p:cNvCxnSpPr>
            <a:stCxn id="84" idx="2"/>
            <a:endCxn id="87" idx="0"/>
          </p:cNvCxnSpPr>
          <p:nvPr/>
        </p:nvCxnSpPr>
        <p:spPr>
          <a:xfrm>
            <a:off x="2512368" y="1196571"/>
            <a:ext cx="0" cy="278594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Connettore 2 109"/>
          <p:cNvCxnSpPr>
            <a:stCxn id="85" idx="2"/>
            <a:endCxn id="88" idx="0"/>
          </p:cNvCxnSpPr>
          <p:nvPr/>
        </p:nvCxnSpPr>
        <p:spPr>
          <a:xfrm>
            <a:off x="4132548" y="1019309"/>
            <a:ext cx="0" cy="274965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Connettore 2 134"/>
          <p:cNvCxnSpPr>
            <a:endCxn id="33" idx="0"/>
          </p:cNvCxnSpPr>
          <p:nvPr/>
        </p:nvCxnSpPr>
        <p:spPr>
          <a:xfrm>
            <a:off x="864000" y="5092335"/>
            <a:ext cx="0" cy="703021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Connettore 2 137"/>
          <p:cNvCxnSpPr>
            <a:endCxn id="43" idx="0"/>
          </p:cNvCxnSpPr>
          <p:nvPr/>
        </p:nvCxnSpPr>
        <p:spPr>
          <a:xfrm>
            <a:off x="2746296" y="5101118"/>
            <a:ext cx="0" cy="694238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Connettore 2 140"/>
          <p:cNvCxnSpPr>
            <a:stCxn id="13" idx="2"/>
            <a:endCxn id="9" idx="0"/>
          </p:cNvCxnSpPr>
          <p:nvPr/>
        </p:nvCxnSpPr>
        <p:spPr>
          <a:xfrm>
            <a:off x="4924544" y="5293043"/>
            <a:ext cx="342056" cy="646329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Connettore 2 144"/>
          <p:cNvCxnSpPr>
            <a:stCxn id="33" idx="2"/>
            <a:endCxn id="32" idx="0"/>
          </p:cNvCxnSpPr>
          <p:nvPr/>
        </p:nvCxnSpPr>
        <p:spPr>
          <a:xfrm>
            <a:off x="864000" y="6287799"/>
            <a:ext cx="0" cy="647198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Connettore 2 147"/>
          <p:cNvCxnSpPr>
            <a:stCxn id="43" idx="2"/>
            <a:endCxn id="52" idx="0"/>
          </p:cNvCxnSpPr>
          <p:nvPr/>
        </p:nvCxnSpPr>
        <p:spPr>
          <a:xfrm>
            <a:off x="2746296" y="6287799"/>
            <a:ext cx="0" cy="647198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Connettore 2 150"/>
          <p:cNvCxnSpPr>
            <a:stCxn id="9" idx="2"/>
            <a:endCxn id="31" idx="0"/>
          </p:cNvCxnSpPr>
          <p:nvPr/>
        </p:nvCxnSpPr>
        <p:spPr>
          <a:xfrm flipH="1">
            <a:off x="4510520" y="6231760"/>
            <a:ext cx="756080" cy="415205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Connettore 2 153"/>
          <p:cNvCxnSpPr>
            <a:stCxn id="9" idx="2"/>
            <a:endCxn id="30" idx="0"/>
          </p:cNvCxnSpPr>
          <p:nvPr/>
        </p:nvCxnSpPr>
        <p:spPr>
          <a:xfrm>
            <a:off x="5266600" y="6231760"/>
            <a:ext cx="594140" cy="415205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Connettore 2 157"/>
          <p:cNvCxnSpPr>
            <a:stCxn id="31" idx="2"/>
          </p:cNvCxnSpPr>
          <p:nvPr/>
        </p:nvCxnSpPr>
        <p:spPr>
          <a:xfrm flipH="1">
            <a:off x="4510504" y="6939353"/>
            <a:ext cx="16" cy="355685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Connettore 2 160"/>
          <p:cNvCxnSpPr>
            <a:stCxn id="13" idx="2"/>
            <a:endCxn id="10" idx="1"/>
          </p:cNvCxnSpPr>
          <p:nvPr/>
        </p:nvCxnSpPr>
        <p:spPr>
          <a:xfrm>
            <a:off x="4924544" y="5293043"/>
            <a:ext cx="2484184" cy="784393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Connettore 2 165"/>
          <p:cNvCxnSpPr>
            <a:stCxn id="10" idx="2"/>
            <a:endCxn id="54" idx="0"/>
          </p:cNvCxnSpPr>
          <p:nvPr/>
        </p:nvCxnSpPr>
        <p:spPr>
          <a:xfrm>
            <a:off x="8128728" y="6223630"/>
            <a:ext cx="1350136" cy="367297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Connettore 2 168"/>
          <p:cNvCxnSpPr>
            <a:stCxn id="10" idx="2"/>
            <a:endCxn id="53" idx="0"/>
          </p:cNvCxnSpPr>
          <p:nvPr/>
        </p:nvCxnSpPr>
        <p:spPr>
          <a:xfrm flipH="1">
            <a:off x="7588840" y="6223630"/>
            <a:ext cx="539888" cy="423337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Connettore 2 171"/>
          <p:cNvCxnSpPr/>
          <p:nvPr/>
        </p:nvCxnSpPr>
        <p:spPr>
          <a:xfrm>
            <a:off x="7588840" y="6939355"/>
            <a:ext cx="0" cy="546446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Connettore 2 174"/>
          <p:cNvCxnSpPr/>
          <p:nvPr/>
        </p:nvCxnSpPr>
        <p:spPr>
          <a:xfrm>
            <a:off x="9478864" y="7083370"/>
            <a:ext cx="0" cy="423917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Forma 179"/>
          <p:cNvCxnSpPr>
            <a:stCxn id="55" idx="3"/>
            <a:endCxn id="57" idx="0"/>
          </p:cNvCxnSpPr>
          <p:nvPr/>
        </p:nvCxnSpPr>
        <p:spPr>
          <a:xfrm>
            <a:off x="10288864" y="7742766"/>
            <a:ext cx="1224504" cy="429723"/>
          </a:xfrm>
          <a:prstGeom prst="bentConnector2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Connettore 2 180"/>
          <p:cNvCxnSpPr>
            <a:stCxn id="90" idx="2"/>
            <a:endCxn id="93" idx="0"/>
          </p:cNvCxnSpPr>
          <p:nvPr/>
        </p:nvCxnSpPr>
        <p:spPr>
          <a:xfrm>
            <a:off x="6472808" y="1040068"/>
            <a:ext cx="0" cy="1048616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Connettore 2 183"/>
          <p:cNvCxnSpPr>
            <a:stCxn id="91" idx="2"/>
            <a:endCxn id="94" idx="0"/>
          </p:cNvCxnSpPr>
          <p:nvPr/>
        </p:nvCxnSpPr>
        <p:spPr>
          <a:xfrm>
            <a:off x="8485076" y="1040068"/>
            <a:ext cx="0" cy="400544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Connettore 2 186"/>
          <p:cNvCxnSpPr>
            <a:stCxn id="92" idx="2"/>
            <a:endCxn id="95" idx="0"/>
          </p:cNvCxnSpPr>
          <p:nvPr/>
        </p:nvCxnSpPr>
        <p:spPr>
          <a:xfrm>
            <a:off x="10537304" y="924652"/>
            <a:ext cx="0" cy="335069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Connettore 2 189"/>
          <p:cNvCxnSpPr/>
          <p:nvPr/>
        </p:nvCxnSpPr>
        <p:spPr>
          <a:xfrm>
            <a:off x="8481120" y="1763777"/>
            <a:ext cx="7912" cy="324907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Connettore 2 196"/>
          <p:cNvCxnSpPr>
            <a:stCxn id="95" idx="2"/>
            <a:endCxn id="97" idx="0"/>
          </p:cNvCxnSpPr>
          <p:nvPr/>
        </p:nvCxnSpPr>
        <p:spPr>
          <a:xfrm flipH="1">
            <a:off x="10525236" y="1813719"/>
            <a:ext cx="12068" cy="274965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Connettore 4 200"/>
          <p:cNvCxnSpPr>
            <a:stCxn id="93" idx="2"/>
            <a:endCxn id="97" idx="2"/>
          </p:cNvCxnSpPr>
          <p:nvPr/>
        </p:nvCxnSpPr>
        <p:spPr>
          <a:xfrm rot="16200000" flipH="1">
            <a:off x="8499022" y="385635"/>
            <a:ext cx="12700" cy="4052428"/>
          </a:xfrm>
          <a:prstGeom prst="bentConnector3">
            <a:avLst>
              <a:gd name="adj1" fmla="val 180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Connettore 2 206"/>
          <p:cNvCxnSpPr>
            <a:stCxn id="96" idx="2"/>
            <a:endCxn id="98" idx="0"/>
          </p:cNvCxnSpPr>
          <p:nvPr/>
        </p:nvCxnSpPr>
        <p:spPr>
          <a:xfrm>
            <a:off x="8455006" y="2411849"/>
            <a:ext cx="0" cy="588551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Forma 213"/>
          <p:cNvCxnSpPr>
            <a:stCxn id="59" idx="3"/>
            <a:endCxn id="61" idx="0"/>
          </p:cNvCxnSpPr>
          <p:nvPr/>
        </p:nvCxnSpPr>
        <p:spPr>
          <a:xfrm>
            <a:off x="3520480" y="8442811"/>
            <a:ext cx="796044" cy="567352"/>
          </a:xfrm>
          <a:prstGeom prst="bentConnector2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" name="Connettore 4 216"/>
          <p:cNvCxnSpPr>
            <a:stCxn id="86" idx="2"/>
            <a:endCxn id="88" idx="2"/>
          </p:cNvCxnSpPr>
          <p:nvPr/>
        </p:nvCxnSpPr>
        <p:spPr>
          <a:xfrm rot="16200000" flipH="1">
            <a:off x="2328573" y="275128"/>
            <a:ext cx="295583" cy="3312368"/>
          </a:xfrm>
          <a:prstGeom prst="bentConnector3">
            <a:avLst>
              <a:gd name="adj1" fmla="val 177339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Connettore 2 220"/>
          <p:cNvCxnSpPr>
            <a:stCxn id="87" idx="2"/>
            <a:endCxn id="4" idx="0"/>
          </p:cNvCxnSpPr>
          <p:nvPr/>
        </p:nvCxnSpPr>
        <p:spPr>
          <a:xfrm>
            <a:off x="2512368" y="1798330"/>
            <a:ext cx="0" cy="1490102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Connettore 2 227"/>
          <p:cNvCxnSpPr>
            <a:stCxn id="98" idx="2"/>
            <a:endCxn id="99" idx="0"/>
          </p:cNvCxnSpPr>
          <p:nvPr/>
        </p:nvCxnSpPr>
        <p:spPr>
          <a:xfrm flipH="1">
            <a:off x="7192888" y="3323565"/>
            <a:ext cx="1262118" cy="400983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Connettore 2 230"/>
          <p:cNvCxnSpPr>
            <a:stCxn id="98" idx="2"/>
            <a:endCxn id="100" idx="0"/>
          </p:cNvCxnSpPr>
          <p:nvPr/>
        </p:nvCxnSpPr>
        <p:spPr>
          <a:xfrm>
            <a:off x="8455006" y="3323565"/>
            <a:ext cx="1690210" cy="400983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5" name="Connettore 4 234"/>
          <p:cNvCxnSpPr>
            <a:stCxn id="99" idx="2"/>
            <a:endCxn id="100" idx="2"/>
          </p:cNvCxnSpPr>
          <p:nvPr/>
        </p:nvCxnSpPr>
        <p:spPr>
          <a:xfrm rot="5400000" flipH="1" flipV="1">
            <a:off x="8569025" y="2840854"/>
            <a:ext cx="200054" cy="2952328"/>
          </a:xfrm>
          <a:prstGeom prst="bentConnector3">
            <a:avLst>
              <a:gd name="adj1" fmla="val -114269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8" name="Connettore 4 237"/>
          <p:cNvCxnSpPr>
            <a:stCxn id="99" idx="2"/>
          </p:cNvCxnSpPr>
          <p:nvPr/>
        </p:nvCxnSpPr>
        <p:spPr>
          <a:xfrm rot="5400000" flipH="1">
            <a:off x="5151333" y="2375491"/>
            <a:ext cx="266691" cy="3816418"/>
          </a:xfrm>
          <a:prstGeom prst="bentConnector4">
            <a:avLst>
              <a:gd name="adj1" fmla="val -85717"/>
              <a:gd name="adj2" fmla="val 67925"/>
            </a:avLst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9" name="Connettore 2 248"/>
          <p:cNvCxnSpPr>
            <a:stCxn id="98" idx="3"/>
            <a:endCxn id="101" idx="1"/>
          </p:cNvCxnSpPr>
          <p:nvPr/>
        </p:nvCxnSpPr>
        <p:spPr>
          <a:xfrm>
            <a:off x="9645116" y="3161983"/>
            <a:ext cx="356084" cy="19308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</TotalTime>
  <Words>238</Words>
  <Application>Microsoft Office PowerPoint</Application>
  <PresentationFormat>Formato A3 (297x420 mm)</PresentationFormat>
  <Paragraphs>47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di Office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comune</dc:creator>
  <cp:lastModifiedBy>antonio mastroluca</cp:lastModifiedBy>
  <cp:revision>13</cp:revision>
  <dcterms:created xsi:type="dcterms:W3CDTF">2022-04-05T06:31:25Z</dcterms:created>
  <dcterms:modified xsi:type="dcterms:W3CDTF">2022-04-07T10:10:21Z</dcterms:modified>
</cp:coreProperties>
</file>